
<file path=[Content_Types].xml><?xml version="1.0" encoding="utf-8"?>
<Types xmlns="http://schemas.openxmlformats.org/package/2006/content-types">
  <Default Extension="png" ContentType="image/png"/>
  <Default Extension="jpeg" ContentType="image/jpeg"/>
  <Default Extension="mov" ContentType="video/quicktime"/>
  <Default Extension="rels" ContentType="application/vnd.openxmlformats-package.relationships+xml"/>
  <Default Extension="xml" ContentType="application/xml"/>
  <Default Extension="tiff" ContentType="image/tiff"/>
  <Default Extension="m4v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2" r:id="rId15"/>
    <p:sldId id="273" r:id="rId16"/>
    <p:sldId id="269" r:id="rId17"/>
    <p:sldId id="270" r:id="rId18"/>
    <p:sldId id="271" r:id="rId19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6"/>
    <p:restoredTop sz="93056"/>
  </p:normalViewPr>
  <p:slideViewPr>
    <p:cSldViewPr snapToGrid="0" snapToObjects="1">
      <p:cViewPr varScale="1">
        <p:scale>
          <a:sx n="67" d="100"/>
          <a:sy n="67" d="100"/>
        </p:scale>
        <p:origin x="218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151802-5A37-BD45-82A1-FF6A49140ED3}" type="datetimeFigureOut">
              <a:rPr lang="hu-HU" smtClean="0"/>
              <a:t>2019. 02. 22.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BF5A4C-059F-164C-8AAE-E8352812FC0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138434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 hasCustomPrompt="1"/>
          </p:nvPr>
        </p:nvSpPr>
        <p:spPr>
          <a:xfrm>
            <a:off x="683568" y="1095944"/>
            <a:ext cx="7772400" cy="14700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hu-HU" dirty="0"/>
              <a:t>CÍM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 hasCustomPrompt="1"/>
          </p:nvPr>
        </p:nvSpPr>
        <p:spPr>
          <a:xfrm>
            <a:off x="1403648" y="2737723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dirty="0"/>
              <a:t>ALCÍM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lcím és tartalom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 hasCustomPrompt="1"/>
          </p:nvPr>
        </p:nvSpPr>
        <p:spPr>
          <a:xfrm>
            <a:off x="355896" y="206396"/>
            <a:ext cx="7992888" cy="518458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accent4"/>
                </a:solidFill>
              </a:defRPr>
            </a:lvl1pPr>
          </a:lstStyle>
          <a:p>
            <a:r>
              <a:rPr lang="hu-HU" dirty="0"/>
              <a:t>Fejezetcím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79352" y="1212466"/>
            <a:ext cx="7288992" cy="480882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hu-H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talom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artalom helye 2"/>
          <p:cNvSpPr>
            <a:spLocks noGrp="1"/>
          </p:cNvSpPr>
          <p:nvPr>
            <p:ph idx="1"/>
          </p:nvPr>
        </p:nvSpPr>
        <p:spPr>
          <a:xfrm>
            <a:off x="379352" y="318254"/>
            <a:ext cx="7505016" cy="570303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hu-H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4v"/><Relationship Id="rId1" Type="http://schemas.microsoft.com/office/2007/relationships/media" Target="../media/media2.m4v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3568" y="348344"/>
            <a:ext cx="7772400" cy="827313"/>
          </a:xfrm>
        </p:spPr>
        <p:txBody>
          <a:bodyPr/>
          <a:lstStyle/>
          <a:p>
            <a:r>
              <a:rPr lang="hu-HU" dirty="0"/>
              <a:t>A karate a legjobb szabadidősport!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5" name="Szövegdoboz 4"/>
          <p:cNvSpPr txBox="1"/>
          <p:nvPr/>
        </p:nvSpPr>
        <p:spPr>
          <a:xfrm>
            <a:off x="2786745" y="4985661"/>
            <a:ext cx="378683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b="1" dirty="0"/>
              <a:t>TESTNEVELÉSI EGYETEM</a:t>
            </a:r>
          </a:p>
          <a:p>
            <a:pPr algn="ctr"/>
            <a:r>
              <a:rPr lang="hu-HU" i="1" dirty="0"/>
              <a:t>Küzdősportok Tanszék</a:t>
            </a:r>
          </a:p>
          <a:p>
            <a:pPr algn="ctr"/>
            <a:r>
              <a:rPr lang="hu-HU" dirty="0"/>
              <a:t>Csákvári László mesteroktató</a:t>
            </a:r>
          </a:p>
        </p:txBody>
      </p:sp>
      <p:sp>
        <p:nvSpPr>
          <p:cNvPr id="7" name="Alcím 6">
            <a:extLst>
              <a:ext uri="{FF2B5EF4-FFF2-40B4-BE49-F238E27FC236}">
                <a16:creationId xmlns:a16="http://schemas.microsoft.com/office/drawing/2014/main" id="{73C37E13-BAD8-FF4F-9B57-69AA9CB10C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03648" y="2737722"/>
            <a:ext cx="6400800" cy="2005727"/>
          </a:xfrm>
        </p:spPr>
        <p:txBody>
          <a:bodyPr/>
          <a:lstStyle/>
          <a:p>
            <a:r>
              <a:rPr lang="hu-HU" dirty="0">
                <a:solidFill>
                  <a:schemeClr val="tx1"/>
                </a:solidFill>
              </a:rPr>
              <a:t>Ha sokáig és boldogan akarsz élni, a</a:t>
            </a:r>
          </a:p>
          <a:p>
            <a:r>
              <a:rPr lang="hu-HU" sz="4400" b="1" dirty="0">
                <a:solidFill>
                  <a:schemeClr val="tx1"/>
                </a:solidFill>
              </a:rPr>
              <a:t>KARATE </a:t>
            </a:r>
          </a:p>
          <a:p>
            <a:r>
              <a:rPr lang="hu-HU" dirty="0">
                <a:solidFill>
                  <a:schemeClr val="tx1"/>
                </a:solidFill>
              </a:rPr>
              <a:t>a Te sportod!</a:t>
            </a:r>
          </a:p>
        </p:txBody>
      </p:sp>
    </p:spTree>
    <p:extLst>
      <p:ext uri="{BB962C8B-B14F-4D97-AF65-F5344CB8AC3E}">
        <p14:creationId xmlns:p14="http://schemas.microsoft.com/office/powerpoint/2010/main" val="9123236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5756BBA-E94F-484B-A859-EBDD4313A5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Testnevelés – testi nevelés - </a:t>
            </a:r>
            <a:r>
              <a:rPr lang="hu-HU" err="1"/>
              <a:t>fitness</a:t>
            </a:r>
            <a:endParaRPr lang="hu-HU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B20765FB-4F74-1F4F-9476-E5F5D8C9C5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9352" y="1212466"/>
            <a:ext cx="7969432" cy="4808822"/>
          </a:xfrm>
        </p:spPr>
        <p:txBody>
          <a:bodyPr/>
          <a:lstStyle/>
          <a:p>
            <a:r>
              <a:rPr lang="hu-HU" sz="2400" dirty="0"/>
              <a:t>Gyorsaság</a:t>
            </a:r>
          </a:p>
          <a:p>
            <a:r>
              <a:rPr lang="hu-HU" sz="2400" dirty="0"/>
              <a:t>Erő</a:t>
            </a:r>
          </a:p>
          <a:p>
            <a:r>
              <a:rPr lang="hu-HU" sz="2400" dirty="0"/>
              <a:t>Állóképesség</a:t>
            </a:r>
          </a:p>
          <a:p>
            <a:r>
              <a:rPr lang="hu-HU" sz="2400" dirty="0"/>
              <a:t>Koordinációs képességek</a:t>
            </a:r>
          </a:p>
          <a:p>
            <a:r>
              <a:rPr lang="hu-HU" sz="2400" dirty="0"/>
              <a:t>Ízületi mozgékonyság</a:t>
            </a:r>
          </a:p>
          <a:p>
            <a:endParaRPr lang="hu-HU" sz="2400" dirty="0"/>
          </a:p>
          <a:p>
            <a:pPr marL="0" indent="0">
              <a:buNone/>
            </a:pPr>
            <a:endParaRPr lang="hu-HU" sz="2400" dirty="0"/>
          </a:p>
          <a:p>
            <a:pPr marL="0" indent="0">
              <a:buNone/>
            </a:pPr>
            <a:endParaRPr lang="hu-HU" sz="2400" dirty="0"/>
          </a:p>
          <a:p>
            <a:pPr marL="0" indent="0">
              <a:buNone/>
            </a:pPr>
            <a:r>
              <a:rPr lang="hu-HU" sz="2400" dirty="0"/>
              <a:t>KARATE OLYAN SPORTMOZGÁS AMI ALKALMAS:</a:t>
            </a:r>
          </a:p>
          <a:p>
            <a:pPr marL="0" indent="0">
              <a:buNone/>
            </a:pPr>
            <a:r>
              <a:rPr lang="hu-HU" sz="2400" dirty="0"/>
              <a:t>Tudatos és szisztematikus, élethosszig tartó, egészséges életvitel folytatására</a:t>
            </a:r>
          </a:p>
          <a:p>
            <a:endParaRPr lang="hu-HU" dirty="0"/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21C390D5-2854-E24A-A14B-B3CAF06CAB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863015"/>
            <a:ext cx="4005384" cy="2253452"/>
          </a:xfrm>
          <a:prstGeom prst="rect">
            <a:avLst/>
          </a:prstGeom>
        </p:spPr>
      </p:pic>
      <p:sp>
        <p:nvSpPr>
          <p:cNvPr id="7" name="Szövegdoboz 6">
            <a:extLst>
              <a:ext uri="{FF2B5EF4-FFF2-40B4-BE49-F238E27FC236}">
                <a16:creationId xmlns:a16="http://schemas.microsoft.com/office/drawing/2014/main" id="{81042A73-342B-1D4E-9CB5-24EA3C85B2C8}"/>
              </a:ext>
            </a:extLst>
          </p:cNvPr>
          <p:cNvSpPr txBox="1"/>
          <p:nvPr/>
        </p:nvSpPr>
        <p:spPr>
          <a:xfrm>
            <a:off x="4898570" y="3261179"/>
            <a:ext cx="318683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dirty="0"/>
              <a:t>Kevin Warner </a:t>
            </a:r>
            <a:r>
              <a:rPr lang="hu-HU" sz="2000" b="1" dirty="0"/>
              <a:t>(52 éves)</a:t>
            </a:r>
          </a:p>
          <a:p>
            <a:pPr algn="ctr"/>
            <a:r>
              <a:rPr lang="hu-HU" dirty="0"/>
              <a:t>USA West-</a:t>
            </a:r>
            <a:r>
              <a:rPr lang="hu-HU" dirty="0" err="1"/>
              <a:t>Coast</a:t>
            </a:r>
            <a:r>
              <a:rPr lang="hu-HU" dirty="0"/>
              <a:t> </a:t>
            </a:r>
            <a:r>
              <a:rPr lang="hu-HU" dirty="0" err="1"/>
              <a:t>cheif</a:t>
            </a:r>
            <a:r>
              <a:rPr lang="hu-HU" dirty="0"/>
              <a:t> </a:t>
            </a:r>
            <a:r>
              <a:rPr lang="hu-HU" dirty="0" err="1"/>
              <a:t>instructor</a:t>
            </a:r>
            <a:r>
              <a:rPr lang="hu-HU" dirty="0"/>
              <a:t> </a:t>
            </a:r>
          </a:p>
          <a:p>
            <a:pPr algn="ctr"/>
            <a:r>
              <a:rPr lang="hu-HU" dirty="0"/>
              <a:t>A.J.K.A-I</a:t>
            </a:r>
          </a:p>
        </p:txBody>
      </p:sp>
    </p:spTree>
    <p:extLst>
      <p:ext uri="{BB962C8B-B14F-4D97-AF65-F5344CB8AC3E}">
        <p14:creationId xmlns:p14="http://schemas.microsoft.com/office/powerpoint/2010/main" val="10324580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323B435-F9B0-5D4C-B93E-2C890BC268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Élethosszig tartó sportmozgás</a:t>
            </a:r>
          </a:p>
        </p:txBody>
      </p:sp>
      <p:pic>
        <p:nvPicPr>
          <p:cNvPr id="4" name="Content Placeholder 3" descr="csoportkép öregek.jpg">
            <a:extLst>
              <a:ext uri="{FF2B5EF4-FFF2-40B4-BE49-F238E27FC236}">
                <a16:creationId xmlns:a16="http://schemas.microsoft.com/office/drawing/2014/main" id="{8CB90463-6897-D346-BCA5-D5ABA74C72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38" b="13438"/>
          <a:stretch>
            <a:fillRect/>
          </a:stretch>
        </p:blipFill>
        <p:spPr>
          <a:xfrm>
            <a:off x="379413" y="1620697"/>
            <a:ext cx="7288212" cy="3992844"/>
          </a:xfrm>
        </p:spPr>
      </p:pic>
      <p:sp>
        <p:nvSpPr>
          <p:cNvPr id="5" name="Szövegdoboz 4">
            <a:extLst>
              <a:ext uri="{FF2B5EF4-FFF2-40B4-BE49-F238E27FC236}">
                <a16:creationId xmlns:a16="http://schemas.microsoft.com/office/drawing/2014/main" id="{F86B5797-66B9-634A-9D9C-DE0CDB4F632A}"/>
              </a:ext>
            </a:extLst>
          </p:cNvPr>
          <p:cNvSpPr txBox="1"/>
          <p:nvPr/>
        </p:nvSpPr>
        <p:spPr>
          <a:xfrm>
            <a:off x="1277258" y="5747658"/>
            <a:ext cx="58533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/>
              <a:t>52 év – 82 év közötti civilek edzőtáborban</a:t>
            </a:r>
          </a:p>
        </p:txBody>
      </p:sp>
    </p:spTree>
    <p:extLst>
      <p:ext uri="{BB962C8B-B14F-4D97-AF65-F5344CB8AC3E}">
        <p14:creationId xmlns:p14="http://schemas.microsoft.com/office/powerpoint/2010/main" val="38773395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A3168AC-E0BD-D041-8726-5FEFF21FBC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err="1"/>
              <a:t>Leslie</a:t>
            </a:r>
            <a:r>
              <a:rPr lang="hu-HU"/>
              <a:t> </a:t>
            </a:r>
            <a:r>
              <a:rPr lang="hu-HU" err="1"/>
              <a:t>Safar</a:t>
            </a:r>
            <a:r>
              <a:rPr lang="hu-HU"/>
              <a:t> (9. </a:t>
            </a:r>
            <a:r>
              <a:rPr lang="hu-HU" err="1"/>
              <a:t>dan</a:t>
            </a:r>
            <a:r>
              <a:rPr lang="hu-HU"/>
              <a:t>) 82 éves</a:t>
            </a:r>
          </a:p>
        </p:txBody>
      </p:sp>
      <p:pic>
        <p:nvPicPr>
          <p:cNvPr id="4" name="Tartalom helye 3">
            <a:extLst>
              <a:ext uri="{FF2B5EF4-FFF2-40B4-BE49-F238E27FC236}">
                <a16:creationId xmlns:a16="http://schemas.microsoft.com/office/drawing/2014/main" id="{056702FB-F68C-9441-9CE1-0CA813AF4E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188" y="1103088"/>
            <a:ext cx="5008304" cy="4397534"/>
          </a:xfrm>
          <a:prstGeom prst="rect">
            <a:avLst/>
          </a:prstGeom>
        </p:spPr>
      </p:pic>
      <p:sp>
        <p:nvSpPr>
          <p:cNvPr id="5" name="Szövegdoboz 4">
            <a:extLst>
              <a:ext uri="{FF2B5EF4-FFF2-40B4-BE49-F238E27FC236}">
                <a16:creationId xmlns:a16="http://schemas.microsoft.com/office/drawing/2014/main" id="{1BC9F161-D57E-4546-B209-7C122E182E31}"/>
              </a:ext>
            </a:extLst>
          </p:cNvPr>
          <p:cNvSpPr txBox="1"/>
          <p:nvPr/>
        </p:nvSpPr>
        <p:spPr>
          <a:xfrm>
            <a:off x="2801258" y="5588000"/>
            <a:ext cx="281096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err="1"/>
              <a:t>Sensei</a:t>
            </a:r>
            <a:r>
              <a:rPr lang="hu-HU"/>
              <a:t> </a:t>
            </a:r>
            <a:r>
              <a:rPr lang="hu-HU" err="1"/>
              <a:t>Leslie</a:t>
            </a:r>
            <a:r>
              <a:rPr lang="hu-HU"/>
              <a:t> B. </a:t>
            </a:r>
            <a:r>
              <a:rPr lang="hu-HU" err="1"/>
              <a:t>Safar</a:t>
            </a:r>
            <a:r>
              <a:rPr lang="hu-HU"/>
              <a:t> 9. </a:t>
            </a:r>
            <a:r>
              <a:rPr lang="hu-HU" err="1"/>
              <a:t>dan</a:t>
            </a:r>
            <a:r>
              <a:rPr lang="hu-HU"/>
              <a:t> </a:t>
            </a:r>
          </a:p>
          <a:p>
            <a:r>
              <a:rPr lang="hu-HU"/>
              <a:t>76 éves korában </a:t>
            </a:r>
            <a:r>
              <a:rPr lang="hu-HU" sz="1400"/>
              <a:t>(bal oldal)</a:t>
            </a:r>
          </a:p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59464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363C048-EDAF-2C46-8E69-D7C10421B7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err="1"/>
              <a:t>Salvatore</a:t>
            </a:r>
            <a:r>
              <a:rPr lang="hu-HU"/>
              <a:t> </a:t>
            </a:r>
            <a:r>
              <a:rPr lang="hu-HU" err="1"/>
              <a:t>Lopresti</a:t>
            </a:r>
            <a:r>
              <a:rPr lang="hu-HU"/>
              <a:t> (8.dan) 72 éves</a:t>
            </a:r>
          </a:p>
        </p:txBody>
      </p:sp>
      <p:pic>
        <p:nvPicPr>
          <p:cNvPr id="9" name="IMG_0144.mov">
            <a:hlinkClick r:id="" action="ppaction://media"/>
            <a:extLst>
              <a:ext uri="{FF2B5EF4-FFF2-40B4-BE49-F238E27FC236}">
                <a16:creationId xmlns:a16="http://schemas.microsoft.com/office/drawing/2014/main" id="{B9C7E55C-DDEE-4646-9C15-86808968A65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79413" y="1566863"/>
            <a:ext cx="7288212" cy="4098925"/>
          </a:xfrm>
        </p:spPr>
      </p:pic>
    </p:spTree>
    <p:extLst>
      <p:ext uri="{BB962C8B-B14F-4D97-AF65-F5344CB8AC3E}">
        <p14:creationId xmlns:p14="http://schemas.microsoft.com/office/powerpoint/2010/main" val="3796362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02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3A72BF3-979C-D44F-8809-F2316F4CA3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Iskolai sport</a:t>
            </a:r>
          </a:p>
        </p:txBody>
      </p:sp>
      <p:pic>
        <p:nvPicPr>
          <p:cNvPr id="4" name="Tartalom helye 3">
            <a:extLst>
              <a:ext uri="{FF2B5EF4-FFF2-40B4-BE49-F238E27FC236}">
                <a16:creationId xmlns:a16="http://schemas.microsoft.com/office/drawing/2014/main" id="{39A26C33-C58D-6342-8B49-9A037EA822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896" y="1022350"/>
            <a:ext cx="4562211" cy="3421658"/>
          </a:xfrm>
          <a:prstGeom prst="rect">
            <a:avLst/>
          </a:prstGeom>
        </p:spPr>
      </p:pic>
      <p:sp>
        <p:nvSpPr>
          <p:cNvPr id="5" name="Szövegdoboz 4">
            <a:extLst>
              <a:ext uri="{FF2B5EF4-FFF2-40B4-BE49-F238E27FC236}">
                <a16:creationId xmlns:a16="http://schemas.microsoft.com/office/drawing/2014/main" id="{001A6A66-694B-A544-AF90-BA9D6EF57385}"/>
              </a:ext>
            </a:extLst>
          </p:cNvPr>
          <p:cNvSpPr txBox="1"/>
          <p:nvPr/>
        </p:nvSpPr>
        <p:spPr>
          <a:xfrm>
            <a:off x="5195694" y="1012366"/>
            <a:ext cx="3153090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50000"/>
                  </a:schemeClr>
                </a:solidFill>
              </a:rPr>
              <a:t>A DIÁK:</a:t>
            </a:r>
          </a:p>
          <a:p>
            <a:r>
              <a:rPr lang="en-US" sz="28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  <a:p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</a:rPr>
              <a:t>Erősebb</a:t>
            </a:r>
            <a:endParaRPr lang="en-US" sz="2800" b="1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</a:rPr>
              <a:t>Ügyesebb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</a:rPr>
              <a:t>gyorsabb</a:t>
            </a:r>
            <a:endParaRPr lang="en-US" sz="2800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en-US" sz="2800" b="1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</a:rPr>
              <a:t>Udvarias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</a:rPr>
              <a:t>és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</a:rPr>
              <a:t>fegyelmezett</a:t>
            </a:r>
            <a:endParaRPr lang="en-US" sz="2800" b="1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en-US" sz="2800" b="1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</a:rPr>
              <a:t>Nyugodt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</a:rPr>
              <a:t>marad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</a:rPr>
              <a:t>stresszhelyzetben</a:t>
            </a:r>
            <a:endParaRPr lang="en-US" sz="2800" b="1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6903383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1A68FD6-2286-AE45-8360-AC3BBD1B97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3600" dirty="0"/>
              <a:t>KARATE ÓRA </a:t>
            </a:r>
            <a:r>
              <a:rPr lang="hu-HU" sz="2800" dirty="0"/>
              <a:t>– BUDAI NAGY ANTAL GIMNÁZIUM</a:t>
            </a:r>
          </a:p>
        </p:txBody>
      </p:sp>
      <p:pic>
        <p:nvPicPr>
          <p:cNvPr id="4" name="karate 10.oszt.m4v">
            <a:hlinkClick r:id="" action="ppaction://media"/>
            <a:extLst>
              <a:ext uri="{FF2B5EF4-FFF2-40B4-BE49-F238E27FC236}">
                <a16:creationId xmlns:a16="http://schemas.microsoft.com/office/drawing/2014/main" id="{C29CBE1A-5793-3548-91EB-70070484673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79413" y="1273390"/>
            <a:ext cx="7288212" cy="4099619"/>
          </a:xfrm>
        </p:spPr>
      </p:pic>
    </p:spTree>
    <p:extLst>
      <p:ext uri="{BB962C8B-B14F-4D97-AF65-F5344CB8AC3E}">
        <p14:creationId xmlns:p14="http://schemas.microsoft.com/office/powerpoint/2010/main" val="3839488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56E91FF-0CE9-2B43-ADDD-9B63C58D6E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Önvédelem - </a:t>
            </a:r>
            <a:r>
              <a:rPr lang="hu-HU" sz="3200" dirty="0"/>
              <a:t>stresszkezelés</a:t>
            </a:r>
          </a:p>
        </p:txBody>
      </p:sp>
      <p:pic>
        <p:nvPicPr>
          <p:cNvPr id="8" name="Tartalom helye 7">
            <a:extLst>
              <a:ext uri="{FF2B5EF4-FFF2-40B4-BE49-F238E27FC236}">
                <a16:creationId xmlns:a16="http://schemas.microsoft.com/office/drawing/2014/main" id="{744DAFD9-3BAA-F948-8231-2D48E6E41B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5896" y="1100435"/>
            <a:ext cx="3077394" cy="2461915"/>
          </a:xfrm>
        </p:spPr>
      </p:pic>
      <p:sp>
        <p:nvSpPr>
          <p:cNvPr id="9" name="Szövegdoboz 8">
            <a:extLst>
              <a:ext uri="{FF2B5EF4-FFF2-40B4-BE49-F238E27FC236}">
                <a16:creationId xmlns:a16="http://schemas.microsoft.com/office/drawing/2014/main" id="{D771930C-4425-474C-8BA9-A866E46BA32A}"/>
              </a:ext>
            </a:extLst>
          </p:cNvPr>
          <p:cNvSpPr txBox="1"/>
          <p:nvPr/>
        </p:nvSpPr>
        <p:spPr>
          <a:xfrm>
            <a:off x="1441747" y="3867151"/>
            <a:ext cx="5473403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/>
              <a:t>1. </a:t>
            </a:r>
            <a:r>
              <a:rPr lang="hu-HU" sz="2800" b="1"/>
              <a:t>Attitűd</a:t>
            </a:r>
            <a:r>
              <a:rPr lang="hu-HU" sz="2800"/>
              <a:t> - viselkedés</a:t>
            </a:r>
          </a:p>
          <a:p>
            <a:r>
              <a:rPr lang="hu-HU" sz="2800"/>
              <a:t>2. </a:t>
            </a:r>
            <a:r>
              <a:rPr lang="hu-HU" sz="2800" b="1"/>
              <a:t>Objektivitás</a:t>
            </a:r>
            <a:r>
              <a:rPr lang="hu-HU" sz="2800"/>
              <a:t> - helyzetfelmérés</a:t>
            </a:r>
          </a:p>
          <a:p>
            <a:r>
              <a:rPr lang="hu-HU" sz="2800"/>
              <a:t>3. </a:t>
            </a:r>
            <a:r>
              <a:rPr lang="hu-HU" sz="2800" b="1"/>
              <a:t>Meglepetés</a:t>
            </a:r>
            <a:r>
              <a:rPr lang="hu-HU" sz="2800"/>
              <a:t> – pszichés vagy fizikai</a:t>
            </a:r>
          </a:p>
          <a:p>
            <a:r>
              <a:rPr lang="hu-HU" sz="2800"/>
              <a:t>4. </a:t>
            </a:r>
            <a:r>
              <a:rPr lang="hu-HU" sz="2800" b="1"/>
              <a:t>Védekezés</a:t>
            </a:r>
            <a:r>
              <a:rPr lang="hu-HU" sz="2800"/>
              <a:t> - Ellentámadás</a:t>
            </a:r>
          </a:p>
          <a:p>
            <a:endParaRPr lang="hu-HU"/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BDC022F6-6F98-3E48-876D-85C66CD8CDF6}"/>
              </a:ext>
            </a:extLst>
          </p:cNvPr>
          <p:cNvSpPr txBox="1"/>
          <p:nvPr/>
        </p:nvSpPr>
        <p:spPr>
          <a:xfrm>
            <a:off x="4076700" y="1943100"/>
            <a:ext cx="37379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2400" b="1" dirty="0"/>
              <a:t>ÖNBIZALOM – ÖNBECSÜLÉS</a:t>
            </a:r>
          </a:p>
          <a:p>
            <a:pPr algn="ctr"/>
            <a:r>
              <a:rPr lang="hu-HU" sz="2400" b="1" dirty="0"/>
              <a:t>FELÉPÍTÉSE</a:t>
            </a:r>
          </a:p>
        </p:txBody>
      </p:sp>
    </p:spTree>
    <p:extLst>
      <p:ext uri="{BB962C8B-B14F-4D97-AF65-F5344CB8AC3E}">
        <p14:creationId xmlns:p14="http://schemas.microsoft.com/office/powerpoint/2010/main" val="20816556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2BB6C65-60AD-1940-811B-DB8EBB712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Versenysport</a:t>
            </a:r>
            <a:r>
              <a:rPr lang="hu-HU" sz="3200"/>
              <a:t> </a:t>
            </a:r>
            <a:r>
              <a:rPr lang="hu-HU" sz="2800"/>
              <a:t>– új olimpiai sportág 2020 </a:t>
            </a:r>
            <a:r>
              <a:rPr lang="hu-HU" sz="2800" err="1"/>
              <a:t>Tokyo</a:t>
            </a:r>
            <a:endParaRPr lang="hu-HU" sz="2800"/>
          </a:p>
        </p:txBody>
      </p:sp>
      <p:pic>
        <p:nvPicPr>
          <p:cNvPr id="4" name="Tartalom helye 3">
            <a:extLst>
              <a:ext uri="{FF2B5EF4-FFF2-40B4-BE49-F238E27FC236}">
                <a16:creationId xmlns:a16="http://schemas.microsoft.com/office/drawing/2014/main" id="{70A5A8A2-AFED-AB41-8814-892F49B85A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969" y="1108869"/>
            <a:ext cx="3289300" cy="2463800"/>
          </a:xfr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A3B4DCAA-DE28-4743-B628-EADEC95781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3238851"/>
            <a:ext cx="3737376" cy="2819049"/>
          </a:xfrm>
          <a:prstGeom prst="rect">
            <a:avLst/>
          </a:prstGeom>
        </p:spPr>
      </p:pic>
      <p:sp>
        <p:nvSpPr>
          <p:cNvPr id="7" name="Szövegdoboz 6">
            <a:extLst>
              <a:ext uri="{FF2B5EF4-FFF2-40B4-BE49-F238E27FC236}">
                <a16:creationId xmlns:a16="http://schemas.microsoft.com/office/drawing/2014/main" id="{BDA19836-B7D8-B74D-8CFD-B4F189DA9677}"/>
              </a:ext>
            </a:extLst>
          </p:cNvPr>
          <p:cNvSpPr txBox="1"/>
          <p:nvPr/>
        </p:nvSpPr>
        <p:spPr>
          <a:xfrm>
            <a:off x="1657350" y="3752850"/>
            <a:ext cx="8289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/>
              <a:t>KATA</a:t>
            </a:r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0C908C1A-838D-9A41-9EC0-8E81E8F42355}"/>
              </a:ext>
            </a:extLst>
          </p:cNvPr>
          <p:cNvSpPr txBox="1"/>
          <p:nvPr/>
        </p:nvSpPr>
        <p:spPr>
          <a:xfrm>
            <a:off x="5353050" y="2762250"/>
            <a:ext cx="12034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/>
              <a:t>KUMITE</a:t>
            </a:r>
          </a:p>
        </p:txBody>
      </p:sp>
    </p:spTree>
    <p:extLst>
      <p:ext uri="{BB962C8B-B14F-4D97-AF65-F5344CB8AC3E}">
        <p14:creationId xmlns:p14="http://schemas.microsoft.com/office/powerpoint/2010/main" val="23180456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4B2D133-0E78-D44F-B3B3-0C16B59C48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Karate edzés részei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56CE7571-FAE0-1D49-AF31-20B4A06DD2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b="1"/>
              <a:t>KIHON</a:t>
            </a:r>
            <a:r>
              <a:rPr lang="hu-HU"/>
              <a:t> – alaptechnikák gyakorlása egyedül.</a:t>
            </a:r>
          </a:p>
          <a:p>
            <a:r>
              <a:rPr lang="hu-HU" b="1"/>
              <a:t>KATA</a:t>
            </a:r>
            <a:r>
              <a:rPr lang="hu-HU"/>
              <a:t> – egyedül végrehajtott gyakorlat meghatározott technikákkal, elemszámmal, sorrendiséggel, ritmussal, alaprajzzal.</a:t>
            </a:r>
          </a:p>
          <a:p>
            <a:r>
              <a:rPr lang="hu-HU" b="1"/>
              <a:t>KUMITE</a:t>
            </a:r>
            <a:r>
              <a:rPr lang="hu-HU"/>
              <a:t> – párban végrehajtott kötött és szabad formájú küzdőgyakorlatok.</a:t>
            </a:r>
          </a:p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885154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03143A0-2514-C14B-8A1C-DDEAB5D321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896" y="206396"/>
            <a:ext cx="7992888" cy="498454"/>
          </a:xfrm>
        </p:spPr>
        <p:txBody>
          <a:bodyPr/>
          <a:lstStyle/>
          <a:p>
            <a:r>
              <a:rPr lang="hu-HU" dirty="0"/>
              <a:t>Mi a karate?</a:t>
            </a:r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id="{9D63E96A-8C91-C644-AEBF-669D56E752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/>
              <a:t>A legtöbb ember ha a KARATE szót hallja, különböző RÚGÁS(okra) gondol...</a:t>
            </a:r>
            <a:r>
              <a:rPr lang="hu-HU" dirty="0">
                <a:sym typeface="Wingdings" pitchFamily="2" charset="2"/>
              </a:rPr>
              <a:t></a:t>
            </a:r>
          </a:p>
          <a:p>
            <a:endParaRPr lang="hu-HU" dirty="0"/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46CB2577-44E3-2041-984B-0E00C809CE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1927" y="2385745"/>
            <a:ext cx="6018024" cy="3568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6251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0779199-3855-2547-8793-A2D233425E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Megtanulok </a:t>
            </a:r>
            <a:r>
              <a:rPr lang="hu-HU" dirty="0" err="1"/>
              <a:t>karatézni</a:t>
            </a:r>
            <a:r>
              <a:rPr lang="hu-HU"/>
              <a:t>!!!</a:t>
            </a:r>
          </a:p>
        </p:txBody>
      </p:sp>
      <p:pic>
        <p:nvPicPr>
          <p:cNvPr id="4" name="Tartalom helye 4">
            <a:extLst>
              <a:ext uri="{FF2B5EF4-FFF2-40B4-BE49-F238E27FC236}">
                <a16:creationId xmlns:a16="http://schemas.microsoft.com/office/drawing/2014/main" id="{1C8E474A-8ECB-9747-9AA1-FC9114F142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5896" y="1108869"/>
            <a:ext cx="3282654" cy="2091086"/>
          </a:xfr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E7406EEB-CFBA-E444-BC38-1192A7CE22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2693" y="3448050"/>
            <a:ext cx="4770969" cy="2647016"/>
          </a:xfrm>
          <a:prstGeom prst="rect">
            <a:avLst/>
          </a:prstGeom>
        </p:spPr>
      </p:pic>
      <p:sp>
        <p:nvSpPr>
          <p:cNvPr id="8" name="Szövegdoboz 7">
            <a:extLst>
              <a:ext uri="{FF2B5EF4-FFF2-40B4-BE49-F238E27FC236}">
                <a16:creationId xmlns:a16="http://schemas.microsoft.com/office/drawing/2014/main" id="{85DCB9CC-3C08-3346-A2C8-6ABD8BF3C567}"/>
              </a:ext>
            </a:extLst>
          </p:cNvPr>
          <p:cNvSpPr txBox="1"/>
          <p:nvPr/>
        </p:nvSpPr>
        <p:spPr>
          <a:xfrm>
            <a:off x="457200" y="4648200"/>
            <a:ext cx="2367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/>
              <a:t>1 hét karate edzés után</a:t>
            </a:r>
          </a:p>
        </p:txBody>
      </p:sp>
    </p:spTree>
    <p:extLst>
      <p:ext uri="{BB962C8B-B14F-4D97-AF65-F5344CB8AC3E}">
        <p14:creationId xmlns:p14="http://schemas.microsoft.com/office/powerpoint/2010/main" val="222282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7B5BFA8-A43F-7949-A682-BA31182F4C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Karate a küzdősportok között</a:t>
            </a:r>
          </a:p>
        </p:txBody>
      </p:sp>
      <p:pic>
        <p:nvPicPr>
          <p:cNvPr id="4" name="Picture 6" descr="vivas1.JPG">
            <a:extLst>
              <a:ext uri="{FF2B5EF4-FFF2-40B4-BE49-F238E27FC236}">
                <a16:creationId xmlns:a16="http://schemas.microsoft.com/office/drawing/2014/main" id="{713A902B-0AF4-A04E-A65B-81F98DF957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896" y="1012609"/>
            <a:ext cx="2954337" cy="1679084"/>
          </a:xfrm>
          <a:prstGeom prst="rect">
            <a:avLst/>
          </a:prstGeom>
        </p:spPr>
      </p:pic>
      <p:pic>
        <p:nvPicPr>
          <p:cNvPr id="6" name="Picture 5" descr="images-4.jpeg">
            <a:extLst>
              <a:ext uri="{FF2B5EF4-FFF2-40B4-BE49-F238E27FC236}">
                <a16:creationId xmlns:a16="http://schemas.microsoft.com/office/drawing/2014/main" id="{374E4EF1-4EE9-744A-B4E2-3C4FA17B11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4747" y="2916464"/>
            <a:ext cx="2778431" cy="1859023"/>
          </a:xfrm>
          <a:prstGeom prst="rect">
            <a:avLst/>
          </a:prstGeom>
        </p:spPr>
      </p:pic>
      <p:sp>
        <p:nvSpPr>
          <p:cNvPr id="9" name="Szövegdoboz 8">
            <a:extLst>
              <a:ext uri="{FF2B5EF4-FFF2-40B4-BE49-F238E27FC236}">
                <a16:creationId xmlns:a16="http://schemas.microsoft.com/office/drawing/2014/main" id="{84A7FCEE-1B3A-9F46-A39F-8A66C1FA77D1}"/>
              </a:ext>
            </a:extLst>
          </p:cNvPr>
          <p:cNvSpPr txBox="1"/>
          <p:nvPr/>
        </p:nvSpPr>
        <p:spPr>
          <a:xfrm>
            <a:off x="3505200" y="1676400"/>
            <a:ext cx="1116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/>
              <a:t>Fegyveres</a:t>
            </a:r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id="{B79BF8E8-4CA3-E440-9EF7-42E0720F7DBF}"/>
              </a:ext>
            </a:extLst>
          </p:cNvPr>
          <p:cNvSpPr txBox="1"/>
          <p:nvPr/>
        </p:nvSpPr>
        <p:spPr>
          <a:xfrm>
            <a:off x="704850" y="3714750"/>
            <a:ext cx="1394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/>
              <a:t>Fegyvertelen</a:t>
            </a:r>
          </a:p>
        </p:txBody>
      </p:sp>
      <p:sp>
        <p:nvSpPr>
          <p:cNvPr id="11" name="Szövegdoboz 10">
            <a:extLst>
              <a:ext uri="{FF2B5EF4-FFF2-40B4-BE49-F238E27FC236}">
                <a16:creationId xmlns:a16="http://schemas.microsoft.com/office/drawing/2014/main" id="{07E2C693-4166-9F42-A0C6-2523F1D3A9CD}"/>
              </a:ext>
            </a:extLst>
          </p:cNvPr>
          <p:cNvSpPr txBox="1"/>
          <p:nvPr/>
        </p:nvSpPr>
        <p:spPr>
          <a:xfrm>
            <a:off x="2705100" y="4800600"/>
            <a:ext cx="20081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/>
              <a:t>Folyamatos kontakt</a:t>
            </a:r>
          </a:p>
        </p:txBody>
      </p:sp>
      <p:sp>
        <p:nvSpPr>
          <p:cNvPr id="12" name="Szövegdoboz 11">
            <a:extLst>
              <a:ext uri="{FF2B5EF4-FFF2-40B4-BE49-F238E27FC236}">
                <a16:creationId xmlns:a16="http://schemas.microsoft.com/office/drawing/2014/main" id="{9D2C1DE9-8064-A244-8DBB-0A57149144F0}"/>
              </a:ext>
            </a:extLst>
          </p:cNvPr>
          <p:cNvSpPr txBox="1"/>
          <p:nvPr/>
        </p:nvSpPr>
        <p:spPr>
          <a:xfrm>
            <a:off x="5715000" y="5695950"/>
            <a:ext cx="19100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/>
              <a:t>Pillanatnyi kontakt</a:t>
            </a:r>
          </a:p>
        </p:txBody>
      </p:sp>
      <p:pic>
        <p:nvPicPr>
          <p:cNvPr id="14" name="Kép 13">
            <a:extLst>
              <a:ext uri="{FF2B5EF4-FFF2-40B4-BE49-F238E27FC236}">
                <a16:creationId xmlns:a16="http://schemas.microsoft.com/office/drawing/2014/main" id="{3B24C8CA-FFD9-D946-B85E-06B4C7E89C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8526" y="3714750"/>
            <a:ext cx="2627929" cy="1970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4189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22A62C7-982A-2D46-9989-B8A46262D3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Karate a BUDO sportok között</a:t>
            </a:r>
          </a:p>
        </p:txBody>
      </p:sp>
      <p:pic>
        <p:nvPicPr>
          <p:cNvPr id="4" name="Tartalom helye 3">
            <a:extLst>
              <a:ext uri="{FF2B5EF4-FFF2-40B4-BE49-F238E27FC236}">
                <a16:creationId xmlns:a16="http://schemas.microsoft.com/office/drawing/2014/main" id="{AC33BEC6-BB11-044D-8C1A-D09A2ED668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896" y="3760872"/>
            <a:ext cx="3266569" cy="2041605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918A62BA-7B19-0040-8B2B-7A9C8619D8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0673" y="3760872"/>
            <a:ext cx="1772554" cy="2193756"/>
          </a:xfrm>
          <a:prstGeom prst="rect">
            <a:avLst/>
          </a:prstGeom>
        </p:spPr>
      </p:pic>
      <p:pic>
        <p:nvPicPr>
          <p:cNvPr id="10" name="Tartalom helye 3">
            <a:extLst>
              <a:ext uri="{FF2B5EF4-FFF2-40B4-BE49-F238E27FC236}">
                <a16:creationId xmlns:a16="http://schemas.microsoft.com/office/drawing/2014/main" id="{44D18E36-179C-6049-A794-E7351731EA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994946"/>
            <a:ext cx="2368581" cy="2448146"/>
          </a:xfrm>
          <a:prstGeom prst="rect">
            <a:avLst/>
          </a:prstGeom>
        </p:spPr>
      </p:pic>
      <p:pic>
        <p:nvPicPr>
          <p:cNvPr id="12" name="Kép 11">
            <a:extLst>
              <a:ext uri="{FF2B5EF4-FFF2-40B4-BE49-F238E27FC236}">
                <a16:creationId xmlns:a16="http://schemas.microsoft.com/office/drawing/2014/main" id="{8397E62B-BE41-4B45-8FFB-FD5C3CDA0E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32" y="1038880"/>
            <a:ext cx="3629000" cy="2404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4998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2A3CEBE-B122-A841-9C28-A40981D503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 a karate valójában?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E90C4EED-A64F-2144-8D59-1155134AF6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sz="2100" b="1"/>
              <a:t>Történeti szempontból</a:t>
            </a:r>
            <a:r>
              <a:rPr lang="hu-HU" sz="2100"/>
              <a:t>: Kínai kéz </a:t>
            </a:r>
            <a:r>
              <a:rPr lang="mr-IN" sz="2100"/>
              <a:t>–</a:t>
            </a:r>
            <a:r>
              <a:rPr lang="hu-HU" sz="2100"/>
              <a:t> Üres kéz (</a:t>
            </a:r>
            <a:r>
              <a:rPr lang="hu-HU" sz="2100" err="1"/>
              <a:t>Funakoshi</a:t>
            </a:r>
            <a:r>
              <a:rPr lang="hu-HU" sz="2100"/>
              <a:t> 1920)</a:t>
            </a:r>
          </a:p>
          <a:p>
            <a:endParaRPr lang="hu-HU" sz="2100"/>
          </a:p>
          <a:p>
            <a:r>
              <a:rPr lang="hu-HU" sz="2100" b="1"/>
              <a:t>Szótári jelentés: </a:t>
            </a:r>
            <a:r>
              <a:rPr lang="hu-HU" sz="2100"/>
              <a:t>Üres vagy fegyvertelen kéz</a:t>
            </a:r>
          </a:p>
          <a:p>
            <a:endParaRPr lang="hu-HU" sz="2100"/>
          </a:p>
          <a:p>
            <a:r>
              <a:rPr lang="hu-HU" sz="2100" b="1"/>
              <a:t>Filozófiai jelentés: </a:t>
            </a:r>
            <a:r>
              <a:rPr lang="hu-HU" sz="2100"/>
              <a:t>Üressé tenni magad </a:t>
            </a:r>
          </a:p>
          <a:p>
            <a:endParaRPr lang="hu-HU"/>
          </a:p>
        </p:txBody>
      </p:sp>
      <p:pic>
        <p:nvPicPr>
          <p:cNvPr id="4" name="Tartalom helye 3">
            <a:extLst>
              <a:ext uri="{FF2B5EF4-FFF2-40B4-BE49-F238E27FC236}">
                <a16:creationId xmlns:a16="http://schemas.microsoft.com/office/drawing/2014/main" id="{111A449B-2329-BF43-826B-16B1158BB0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5659" y="3496332"/>
            <a:ext cx="3741313" cy="2316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9047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CAAA36A-EDC6-724C-B1A4-3394BEA532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err="1"/>
              <a:t>Gichin</a:t>
            </a:r>
            <a:r>
              <a:rPr lang="hu-HU"/>
              <a:t> </a:t>
            </a:r>
            <a:r>
              <a:rPr lang="hu-HU" err="1"/>
              <a:t>Funakoshi</a:t>
            </a:r>
            <a:r>
              <a:rPr lang="hu-HU"/>
              <a:t> (1886-1957)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CCC0A81D-A35B-1846-A5F1-97EC9FE5F3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sz="2400"/>
              <a:t>Az alapító 5 szóban foglalta össze a karate lényegét:</a:t>
            </a:r>
          </a:p>
          <a:p>
            <a:endParaRPr lang="hu-HU" sz="2400"/>
          </a:p>
          <a:p>
            <a:r>
              <a:rPr lang="hu-HU" sz="2400"/>
              <a:t>JELLEM</a:t>
            </a:r>
          </a:p>
          <a:p>
            <a:r>
              <a:rPr lang="hu-HU" sz="2400"/>
              <a:t>BECSÜLET</a:t>
            </a:r>
          </a:p>
          <a:p>
            <a:r>
              <a:rPr lang="hu-HU" sz="2400"/>
              <a:t>AKARAT</a:t>
            </a:r>
          </a:p>
          <a:p>
            <a:r>
              <a:rPr lang="hu-HU" sz="2400"/>
              <a:t>ÖNURAOM </a:t>
            </a:r>
          </a:p>
          <a:p>
            <a:r>
              <a:rPr lang="hu-HU" sz="2400"/>
              <a:t>TISZTELET</a:t>
            </a:r>
          </a:p>
          <a:p>
            <a:endParaRPr lang="hu-HU" sz="2400"/>
          </a:p>
          <a:p>
            <a:r>
              <a:rPr lang="hu-HU" sz="2400"/>
              <a:t>Tehát a karate jelentése átfogóbb, mélyebb a szótári jelentésnél</a:t>
            </a:r>
          </a:p>
          <a:p>
            <a:endParaRPr lang="hu-HU"/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6139CEAA-0511-2742-A125-EAA3A3D83A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7274" y="1936123"/>
            <a:ext cx="1764705" cy="2505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7982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B2FFA57-1035-8346-8742-1A7E62F382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Mai modern Karate-</a:t>
            </a:r>
            <a:r>
              <a:rPr lang="hu-HU" err="1"/>
              <a:t>do</a:t>
            </a:r>
            <a:r>
              <a:rPr lang="hu-HU"/>
              <a:t>: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10A5738B-4851-6A40-ACD7-C5717FE642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sz="3600" b="1"/>
              <a:t>BUDO</a:t>
            </a:r>
            <a:r>
              <a:rPr lang="hu-HU" sz="3600"/>
              <a:t> - </a:t>
            </a:r>
            <a:r>
              <a:rPr lang="hu-HU"/>
              <a:t>jellemfejlesztés</a:t>
            </a:r>
          </a:p>
          <a:p>
            <a:r>
              <a:rPr lang="hu-HU" sz="3600" b="1"/>
              <a:t>TESTNEVELÉS</a:t>
            </a:r>
            <a:r>
              <a:rPr lang="hu-HU" sz="3600"/>
              <a:t> </a:t>
            </a:r>
            <a:r>
              <a:rPr lang="mr-IN" sz="3600"/>
              <a:t>–</a:t>
            </a:r>
            <a:r>
              <a:rPr lang="hu-HU" sz="3600"/>
              <a:t> </a:t>
            </a:r>
            <a:r>
              <a:rPr lang="hu-HU"/>
              <a:t>képességfejlesztő módszer (iskola – szabadidő)</a:t>
            </a:r>
          </a:p>
          <a:p>
            <a:r>
              <a:rPr lang="hu-HU" sz="3600" b="1"/>
              <a:t>ÖNVÉDELEM</a:t>
            </a:r>
            <a:r>
              <a:rPr lang="hu-HU" sz="3600"/>
              <a:t> </a:t>
            </a:r>
            <a:r>
              <a:rPr lang="mr-IN" sz="3600"/>
              <a:t>–</a:t>
            </a:r>
            <a:r>
              <a:rPr lang="hu-HU" sz="3600"/>
              <a:t> </a:t>
            </a:r>
            <a:r>
              <a:rPr lang="hu-HU"/>
              <a:t>harci technikák</a:t>
            </a:r>
          </a:p>
          <a:p>
            <a:r>
              <a:rPr lang="hu-HU" sz="3600" b="1"/>
              <a:t>SPORT</a:t>
            </a:r>
            <a:r>
              <a:rPr lang="hu-HU" sz="3600"/>
              <a:t> </a:t>
            </a:r>
            <a:r>
              <a:rPr lang="mr-IN" sz="3600"/>
              <a:t>–</a:t>
            </a:r>
            <a:r>
              <a:rPr lang="hu-HU" sz="3600"/>
              <a:t> </a:t>
            </a:r>
            <a:r>
              <a:rPr lang="hu-HU"/>
              <a:t>versenysport</a:t>
            </a:r>
            <a:r>
              <a:rPr lang="hu-HU" sz="3600"/>
              <a:t> </a:t>
            </a:r>
            <a:r>
              <a:rPr lang="hu-HU" sz="2400"/>
              <a:t>(a nem japán eredetű sportokkal történő egyenrangúsítás)</a:t>
            </a:r>
          </a:p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967865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56A67BD-D839-624F-B829-FA8EADC272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BUDO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DD53CCD7-E897-8E42-8D56-B802C8B36F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9351" y="1212466"/>
            <a:ext cx="7574477" cy="4808822"/>
          </a:xfrm>
        </p:spPr>
        <p:txBody>
          <a:bodyPr/>
          <a:lstStyle/>
          <a:p>
            <a:r>
              <a:rPr lang="hu-HU" err="1"/>
              <a:t>Edo</a:t>
            </a:r>
            <a:r>
              <a:rPr lang="hu-HU"/>
              <a:t>-kor 1603-1867 - </a:t>
            </a:r>
            <a:r>
              <a:rPr lang="hu-HU" sz="2400"/>
              <a:t>békés korszak</a:t>
            </a:r>
          </a:p>
          <a:p>
            <a:r>
              <a:rPr lang="hu-HU" err="1"/>
              <a:t>Meidzsi</a:t>
            </a:r>
            <a:r>
              <a:rPr lang="hu-HU"/>
              <a:t>- restauráció 1867-1914 </a:t>
            </a:r>
            <a:r>
              <a:rPr lang="hu-HU" sz="2400"/>
              <a:t>elteszik a kardokat</a:t>
            </a:r>
          </a:p>
          <a:p>
            <a:endParaRPr lang="hu-HU" sz="2400"/>
          </a:p>
          <a:p>
            <a:pPr marL="0" indent="0">
              <a:buNone/>
            </a:pPr>
            <a:r>
              <a:rPr lang="hu-HU" sz="2400" u="sng"/>
              <a:t>Másodlagos a harci jelleg</a:t>
            </a:r>
          </a:p>
          <a:p>
            <a:r>
              <a:rPr lang="hu-HU" sz="2400"/>
              <a:t>FONTOS: az ellenféllel szemben fenntartott tudatállapot </a:t>
            </a:r>
          </a:p>
          <a:p>
            <a:r>
              <a:rPr lang="hu-HU" sz="2400"/>
              <a:t>Egyéni jellemfejlődés</a:t>
            </a:r>
          </a:p>
          <a:p>
            <a:endParaRPr lang="hu-HU" sz="2400"/>
          </a:p>
          <a:p>
            <a:r>
              <a:rPr lang="hu-HU" sz="2400"/>
              <a:t>BUDO sportok: Karate-</a:t>
            </a:r>
            <a:r>
              <a:rPr lang="hu-HU" sz="2400" err="1"/>
              <a:t>do</a:t>
            </a:r>
            <a:r>
              <a:rPr lang="hu-HU" sz="2400"/>
              <a:t>, Judo, </a:t>
            </a:r>
            <a:r>
              <a:rPr lang="hu-HU" sz="2400" err="1"/>
              <a:t>Aikido</a:t>
            </a:r>
            <a:r>
              <a:rPr lang="hu-HU" sz="2400"/>
              <a:t>, </a:t>
            </a:r>
            <a:r>
              <a:rPr lang="hu-HU" sz="2400" err="1"/>
              <a:t>Kendo</a:t>
            </a:r>
            <a:endParaRPr lang="hu-HU" sz="2400"/>
          </a:p>
          <a:p>
            <a:pPr marL="0" indent="0" algn="ctr">
              <a:buNone/>
            </a:pPr>
            <a:r>
              <a:rPr lang="hu-HU" sz="1600"/>
              <a:t>(Karate-</a:t>
            </a:r>
            <a:r>
              <a:rPr lang="hu-HU" sz="1600" err="1"/>
              <a:t>do</a:t>
            </a:r>
            <a:r>
              <a:rPr lang="hu-HU" sz="1600"/>
              <a:t>: jellem, becsület, akarat, önuralom, tisztelet)</a:t>
            </a:r>
          </a:p>
        </p:txBody>
      </p:sp>
    </p:spTree>
    <p:extLst>
      <p:ext uri="{BB962C8B-B14F-4D97-AF65-F5344CB8AC3E}">
        <p14:creationId xmlns:p14="http://schemas.microsoft.com/office/powerpoint/2010/main" val="801587605"/>
      </p:ext>
    </p:extLst>
  </p:cSld>
  <p:clrMapOvr>
    <a:masterClrMapping/>
  </p:clrMapOvr>
</p:sld>
</file>

<file path=ppt/theme/theme1.xml><?xml version="1.0" encoding="utf-8"?>
<a:theme xmlns:a="http://schemas.openxmlformats.org/drawingml/2006/main" name="TE1B">
  <a:themeElements>
    <a:clrScheme name="TE 1. (világos)">
      <a:dk1>
        <a:srgbClr val="003064"/>
      </a:dk1>
      <a:lt1>
        <a:srgbClr val="E0E6E9"/>
      </a:lt1>
      <a:dk2>
        <a:srgbClr val="003064"/>
      </a:dk2>
      <a:lt2>
        <a:srgbClr val="E0E6E9"/>
      </a:lt2>
      <a:accent1>
        <a:srgbClr val="003064"/>
      </a:accent1>
      <a:accent2>
        <a:srgbClr val="E0E6E9"/>
      </a:accent2>
      <a:accent3>
        <a:srgbClr val="E5EBEF"/>
      </a:accent3>
      <a:accent4>
        <a:srgbClr val="D3BB9A"/>
      </a:accent4>
      <a:accent5>
        <a:srgbClr val="FFFFFF"/>
      </a:accent5>
      <a:accent6>
        <a:srgbClr val="FFFFFF"/>
      </a:accent6>
      <a:hlink>
        <a:srgbClr val="DA531E"/>
      </a:hlink>
      <a:folHlink>
        <a:srgbClr val="FFFF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 Powepoint sablon (vil†gos) (4-3)</Template>
  <TotalTime>4698</TotalTime>
  <Words>396</Words>
  <Application>Microsoft Macintosh PowerPoint</Application>
  <PresentationFormat>Diavetítés a képernyőre (4:3 oldalarány)</PresentationFormat>
  <Paragraphs>92</Paragraphs>
  <Slides>18</Slides>
  <Notes>0</Notes>
  <HiddenSlides>0</HiddenSlides>
  <MMClips>2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18</vt:i4>
      </vt:variant>
    </vt:vector>
  </HeadingPairs>
  <TitlesOfParts>
    <vt:vector size="23" baseType="lpstr">
      <vt:lpstr>Arial</vt:lpstr>
      <vt:lpstr>Calibri</vt:lpstr>
      <vt:lpstr>Mangal</vt:lpstr>
      <vt:lpstr>Wingdings</vt:lpstr>
      <vt:lpstr>TE1B</vt:lpstr>
      <vt:lpstr>A karate a legjobb szabadidősport!</vt:lpstr>
      <vt:lpstr>Mi a karate?</vt:lpstr>
      <vt:lpstr>Megtanulok karatézni!!!</vt:lpstr>
      <vt:lpstr>Karate a küzdősportok között</vt:lpstr>
      <vt:lpstr>Karate a BUDO sportok között</vt:lpstr>
      <vt:lpstr>Mi a karate valójában?</vt:lpstr>
      <vt:lpstr>Gichin Funakoshi (1886-1957)</vt:lpstr>
      <vt:lpstr>Mai modern Karate-do:</vt:lpstr>
      <vt:lpstr>BUDO</vt:lpstr>
      <vt:lpstr>Testnevelés – testi nevelés - fitness</vt:lpstr>
      <vt:lpstr>Élethosszig tartó sportmozgás</vt:lpstr>
      <vt:lpstr>Leslie Safar (9. dan) 82 éves</vt:lpstr>
      <vt:lpstr>Salvatore Lopresti (8.dan) 72 éves</vt:lpstr>
      <vt:lpstr>Iskolai sport</vt:lpstr>
      <vt:lpstr>KARATE ÓRA – BUDAI NAGY ANTAL GIMNÁZIUM</vt:lpstr>
      <vt:lpstr>Önvédelem - stresszkezelés</vt:lpstr>
      <vt:lpstr>Versenysport – új olimpiai sportág 2020 Tokyo</vt:lpstr>
      <vt:lpstr>Karate edzés részei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Karate a testnevelés órán</dc:title>
  <dc:creator>Csákvári László</dc:creator>
  <cp:lastModifiedBy>Csákvári László</cp:lastModifiedBy>
  <cp:revision>46</cp:revision>
  <dcterms:created xsi:type="dcterms:W3CDTF">2018-05-08T14:17:09Z</dcterms:created>
  <dcterms:modified xsi:type="dcterms:W3CDTF">2019-02-22T07:44:53Z</dcterms:modified>
</cp:coreProperties>
</file>